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1_EA95A70C.xml" ContentType="application/vnd.ms-powerpoint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modernComment_102_B04BCDB2.xml" ContentType="application/vnd.ms-powerpoint.comments+xml"/>
  <Override PartName="/ppt/comments/modernComment_103_AEA936FE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modernComment_104_FF4BFE76.xml" ContentType="application/vnd.ms-powerpoint.comments+xml"/>
  <Override PartName="/ppt/notesSlides/notesSlide1.xml" ContentType="application/vnd.openxmlformats-officedocument.presentationml.notesSlide+xml"/>
  <Override PartName="/ppt/comments/modernComment_105_932DE900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72" r:id="rId9"/>
    <p:sldId id="267" r:id="rId10"/>
    <p:sldId id="270" r:id="rId11"/>
    <p:sldId id="268" r:id="rId12"/>
    <p:sldId id="265" r:id="rId13"/>
  </p:sldIdLst>
  <p:sldSz cx="12192000" cy="6858000"/>
  <p:notesSz cx="6858000" cy="9144000"/>
  <p:embeddedFontLst>
    <p:embeddedFont>
      <p:font typeface="Futura Bk BT" panose="020B0502020204020303" pitchFamily="34" charset="0"/>
      <p:regular r:id="rId15"/>
      <p:italic r:id="rId16"/>
    </p:embeddedFont>
    <p:embeddedFont>
      <p:font typeface="Gill Sans MT" panose="020B0502020104020203" pitchFamily="34" charset="0"/>
      <p:regular r:id="rId17"/>
      <p:bold r:id="rId18"/>
      <p:italic r:id="rId19"/>
      <p:boldItalic r:id="rId20"/>
    </p:embeddedFont>
    <p:embeddedFont>
      <p:font typeface="LuloCleanW01-OneBold" panose="02010804020200000003" pitchFamily="2" charset="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980B6F9-7E0B-A20F-6C27-38C41AD1E38A}" name="Guilherme Thiebaut" initials="GT" userId="11c89fa6bd23fa46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024" autoAdjust="0"/>
    <p:restoredTop sz="94660"/>
  </p:normalViewPr>
  <p:slideViewPr>
    <p:cSldViewPr snapToGrid="0">
      <p:cViewPr>
        <p:scale>
          <a:sx n="66" d="100"/>
          <a:sy n="66" d="100"/>
        </p:scale>
        <p:origin x="821" y="4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Vendas em 2023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38100" dist="25400" dir="5400000" algn="ctr" rotWithShape="0">
                  <a:srgbClr val="000000">
                    <a:alpha val="2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65A8-4480-BEB4-287E64C74862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38100" dist="25400" dir="5400000" algn="ctr" rotWithShape="0">
                  <a:srgbClr val="000000">
                    <a:alpha val="2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5A8-4480-BEB4-287E64C74862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4000"/>
                      <a:satMod val="103000"/>
                      <a:lumMod val="102000"/>
                    </a:schemeClr>
                  </a:gs>
                  <a:gs pos="50000">
                    <a:schemeClr val="accent3">
                      <a:shade val="100000"/>
                      <a:satMod val="110000"/>
                      <a:lumMod val="100000"/>
                    </a:schemeClr>
                  </a:gs>
                  <a:gs pos="100000">
                    <a:schemeClr val="accent3">
                      <a:shade val="78000"/>
                      <a:satMod val="120000"/>
                      <a:lumMod val="99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algn="ctr" rotWithShape="0">
                  <a:srgbClr val="000000">
                    <a:alpha val="2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5824-43CE-ABD5-7849BE4FCBEE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4000"/>
                      <a:satMod val="103000"/>
                      <a:lumMod val="102000"/>
                    </a:schemeClr>
                  </a:gs>
                  <a:gs pos="50000">
                    <a:schemeClr val="accent4">
                      <a:shade val="100000"/>
                      <a:satMod val="110000"/>
                      <a:lumMod val="100000"/>
                    </a:schemeClr>
                  </a:gs>
                  <a:gs pos="100000">
                    <a:schemeClr val="accent4">
                      <a:shade val="78000"/>
                      <a:satMod val="120000"/>
                      <a:lumMod val="99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38100" dist="25400" dir="5400000" algn="ctr" rotWithShape="0">
                  <a:srgbClr val="000000">
                    <a:alpha val="2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824-43CE-ABD5-7849BE4FCBEE}"/>
              </c:ext>
            </c:extLst>
          </c:dPt>
          <c:dLbls>
            <c:dLbl>
              <c:idx val="0"/>
              <c:layout>
                <c:manualLayout>
                  <c:x val="7.1695770570522456E-3"/>
                  <c:y val="5.677927450711566E-2"/>
                </c:manualLayout>
              </c:layout>
              <c:tx>
                <c:rich>
                  <a:bodyPr/>
                  <a:lstStyle/>
                  <a:p>
                    <a:fld id="{1951ED54-1FC0-446A-B6AF-5F980BCE630A}" type="VALUE">
                      <a:rPr lang="en-US"/>
                      <a:pPr/>
                      <a:t>[VALOR]</a:t>
                    </a:fld>
                    <a:endParaRPr lang="pt-BR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65A8-4480-BEB4-287E64C74862}"/>
                </c:ext>
              </c:extLst>
            </c:dLbl>
            <c:dLbl>
              <c:idx val="1"/>
              <c:layout>
                <c:manualLayout>
                  <c:x val="2.3898590190174441E-3"/>
                  <c:y val="1.557971064668928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5A8-4480-BEB4-287E64C7486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Planilha1!$A$2:$A$5</c:f>
              <c:strCache>
                <c:ptCount val="2"/>
                <c:pt idx="0">
                  <c:v>Restante</c:v>
                </c:pt>
                <c:pt idx="1">
                  <c:v>Entre Julho e Setembro</c:v>
                </c:pt>
              </c:strCache>
            </c:strRef>
          </c:cat>
          <c:val>
            <c:numRef>
              <c:f>Planilha1!$B$2:$B$5</c:f>
              <c:numCache>
                <c:formatCode>#,##0</c:formatCode>
                <c:ptCount val="4"/>
                <c:pt idx="0">
                  <c:v>2714642</c:v>
                </c:pt>
                <c:pt idx="1">
                  <c:v>1237620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A8-4480-BEB4-287E64C748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omments/modernComment_101_EA95A70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9BB29DD-E39B-40E5-B52D-834C340DFA59}" authorId="{C980B6F9-7E0B-A20F-6C27-38C41AD1E38A}" created="2024-09-21T18:55:13.011">
    <pc:sldMkLst xmlns:pc="http://schemas.microsoft.com/office/powerpoint/2013/main/command">
      <pc:docMk/>
      <pc:sldMk cId="3935676172" sldId="257"/>
    </pc:sldMkLst>
    <p188:txBody>
      <a:bodyPr/>
      <a:lstStyle/>
      <a:p>
        <a:r>
          <a:rPr lang="pt-BR"/>
          <a:t>Nos últimos anos, o interesse por discos de vinil tem ressurgido, impulsionado pela nostalgia e pelo vínculo com a história da música. Diante disso, há a necessidade de uma plataforma voltada para colecionadores, que facilite a organização, troca e venda de discos, além de promover a interação entre entusiastas. O projeto de um site para colecionadores de vinil busca atender essa demanda, oferecendo um ambiente digital seguro e intuitivo, valorizando o passado e conectando os amantes dessa arte.</a:t>
        </a:r>
      </a:p>
    </p188:txBody>
  </p188:cm>
</p188:cmLst>
</file>

<file path=ppt/comments/modernComment_102_B04BCDB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DFDC1F2-A4E3-4609-A0E3-810768CAD9C5}" authorId="{C980B6F9-7E0B-A20F-6C27-38C41AD1E38A}" created="2024-09-21T19:04:57.747">
    <pc:sldMkLst xmlns:pc="http://schemas.microsoft.com/office/powerpoint/2013/main/command">
      <pc:docMk/>
      <pc:sldMk cId="2957757874" sldId="258"/>
    </pc:sldMkLst>
    <p188:txBody>
      <a:bodyPr/>
      <a:lstStyle/>
      <a:p>
        <a:r>
          <a:rPr lang="pt-BR"/>
          <a:t>Nos últimos tempos, o interesse pelo vinil vem trazendo de volta a nostalgia de ouvir músicas em um formato físico. No entanto, os colecionadores de discos de vinil enfrentam diversos problemas que dificultam a prática desse hobby. A escassez de discos em boas condições, preços altos, dificuldade de encontrar itens raros, dificuldade em organizar suas obras e também uma melhor interação entre os amantes desse hobby, são alguns dos problemas que nos foram relatados em nossas entrevistas.   
A falta de uma comunidade organizada dificulta a troca de informações sobre lançamentos, eventos de feiras e oportunidade de aquisição de peças raras. Esse mercado de vinil ainda carece de um sistema organizado e transparente que facilite o acesso dos colecionadores a produtos e serviços de qualidade que ajude em uma melhor organização de suas obras. </a:t>
        </a:r>
      </a:p>
    </p188:txBody>
  </p188:cm>
</p188:cmLst>
</file>

<file path=ppt/comments/modernComment_103_AEA936F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3253867-6A14-43D8-A587-19B6CD5D401B}" authorId="{C980B6F9-7E0B-A20F-6C27-38C41AD1E38A}" created="2024-09-21T19:05:13.763">
    <pc:sldMkLst xmlns:pc="http://schemas.microsoft.com/office/powerpoint/2013/main/command">
      <pc:docMk/>
      <pc:sldMk cId="2930325246" sldId="259"/>
    </pc:sldMkLst>
    <p188:txBody>
      <a:bodyPr/>
      <a:lstStyle/>
      <a:p>
        <a:r>
          <a:rPr lang="pt-BR"/>
          <a:t>1.	Organizar e Gerenciar Coleções:  Disponibilizar ferramentas para que os usuários possam catalogar e gerenciar suas coleções de vinil, incluindo informações sobre estado de conservação, valor estimado e valor sentimental.
2.	Estimular a Comunidade de Colecionadores: Promover a interação entre os colecionadores por meios de fóruns, grupos de discussões, e eventos online e presenciais, fortalecendo a comunidade e incentivando a troca de informações e experiências entre os usuários.
3.	Educar e Informar Sobre o Colecionismo de vinil: Oferecer conteúdo exclusivo como artigos, tutoriais, discos sobre manutenção dos discos, dicas de compras, história da música em vinil e notícias sobre lançamentos e feiras.
4.	Proporcionar Acesso a Raridades e Edições Limitadas: Criar um sistema de alerta e buscas avançadas que facilite a localização de discos raros e edições limitadas, conectando colecionadores a oportunidades únicas.</a:t>
        </a:r>
      </a:p>
    </p188:txBody>
  </p188:cm>
</p188:cmLst>
</file>

<file path=ppt/comments/modernComment_104_FF4BFE7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0A26E0C-5CD7-4B1B-B55F-3EE4C604FF83}" authorId="{C980B6F9-7E0B-A20F-6C27-38C41AD1E38A}" created="2024-09-21T19:06:00.590">
    <pc:sldMkLst xmlns:pc="http://schemas.microsoft.com/office/powerpoint/2013/main/command">
      <pc:docMk/>
      <pc:sldMk cId="4283170422" sldId="260"/>
    </pc:sldMkLst>
    <p188:txBody>
      <a:bodyPr/>
      <a:lstStyle/>
      <a:p>
        <a:r>
          <a:rPr lang="pt-BR"/>
          <a:t>1.	Promoção a Cultura do Vinil: Com o retorno do interesse pelo vinil, há uma oportunidade de criar um espaço que eduque e engaje os colecionadores a como cuidar de suas obras e interação com outros colecionadores, promovendo a preservação e valorização desse formato.
2.	Criação de uma Comunidade Ativa e Engajada: A ausência de uma rede estruturada dificulta a troca de experiências e conhecimentos entre colecionadores. Uma comunidade vibrante, fortalecendo o vínculo entre os entusiastas do vinil.
3.           Apoio ao Mercado de Vinil: O mercado de discos de vinil está em expansão, mas enfrenta muitos desafios para os colecionadores. O site pode ajudar nessa deficiência oferecendo uma alternativa justa e organizada para colecionadores e vendedores.
A criação de um site especializado para colecionadores de discos de vinil é, portanto, justificada pela necessidade de resolver problemas práticos dos colecionadores, ao mesmo tempo em que promove e preserva a cultura do vinil, conectando os entusiastas de todas as partes</a:t>
        </a:r>
      </a:p>
    </p188:txBody>
  </p188:cm>
</p188:cmLst>
</file>

<file path=ppt/comments/modernComment_105_932DE90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2AC0DCC-A8A8-4B37-AF0A-E4318D1D99F1}" authorId="{C980B6F9-7E0B-A20F-6C27-38C41AD1E38A}" created="2024-09-21T19:07:59.936">
    <pc:sldMkLst xmlns:pc="http://schemas.microsoft.com/office/powerpoint/2013/main/command">
      <pc:docMk/>
      <pc:sldMk cId="2469259520" sldId="261"/>
    </pc:sldMkLst>
    <p188:txBody>
      <a:bodyPr/>
      <a:lstStyle/>
      <a:p>
        <a:r>
          <a:rPr lang="pt-BR"/>
          <a:t>Colecionadores experientes: Focados em raridades e edições limitadas, buscam informações exclusivas sobre o mercado.
Novos colecionadores: Atraídos pela nostalgia, querem dicas para iniciar e expandir suas coleções.
DJs e produtores: Procuram discos exclusivos e técnicas de mixagem.
Amantes da música e da nostalgia: Valorizam a experiência tangível do vinil e os aspectos estéticos.
Vendedores e lojistas: Interessados em expandir negócios e conectar-se com compradores.
Curiosos e pesquisadores: Buscam conhecimento sobre a história do vinil e preservação.
Todos compartilham o interesse no vinil, seja por colecionismo, trabalho ou paixão pessoal, e buscam uma plataforma que atenda suas necessidades na comunidade.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A06B93-067A-4343-A420-B176C2B88496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A9AA805-FD91-4F74-AF60-A4D8375EE381}">
      <dgm:prSet/>
      <dgm:spPr/>
      <dgm:t>
        <a:bodyPr/>
        <a:lstStyle/>
        <a:p>
          <a:r>
            <a:rPr lang="pt-BR"/>
            <a:t>Organizar e Gerenciar Coleções</a:t>
          </a:r>
          <a:endParaRPr lang="en-US"/>
        </a:p>
      </dgm:t>
    </dgm:pt>
    <dgm:pt modelId="{844BD878-ED62-4D92-BD41-CCC4A77A323E}" type="parTrans" cxnId="{3B67EF71-663C-4F5E-854E-DB27DC109CCA}">
      <dgm:prSet/>
      <dgm:spPr/>
      <dgm:t>
        <a:bodyPr/>
        <a:lstStyle/>
        <a:p>
          <a:endParaRPr lang="en-US"/>
        </a:p>
      </dgm:t>
    </dgm:pt>
    <dgm:pt modelId="{6E840B3E-67CE-4719-8D09-6979D6928E35}" type="sibTrans" cxnId="{3B67EF71-663C-4F5E-854E-DB27DC109CCA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8AC7DA91-1BD8-41CF-8095-23A5F8ACA8ED}">
      <dgm:prSet/>
      <dgm:spPr/>
      <dgm:t>
        <a:bodyPr/>
        <a:lstStyle/>
        <a:p>
          <a:r>
            <a:rPr lang="pt-BR"/>
            <a:t>Estimular a Comunidade de Colecionadores</a:t>
          </a:r>
          <a:endParaRPr lang="en-US"/>
        </a:p>
      </dgm:t>
    </dgm:pt>
    <dgm:pt modelId="{0E075E0D-6D8B-4623-91C5-D1C797EFAA01}" type="parTrans" cxnId="{9C11BC77-3310-4607-A562-2818C48C6468}">
      <dgm:prSet/>
      <dgm:spPr/>
      <dgm:t>
        <a:bodyPr/>
        <a:lstStyle/>
        <a:p>
          <a:endParaRPr lang="en-US"/>
        </a:p>
      </dgm:t>
    </dgm:pt>
    <dgm:pt modelId="{FD6E30F6-89EC-4A85-945E-F258496DBEA5}" type="sibTrans" cxnId="{9C11BC77-3310-4607-A562-2818C48C6468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DBAF2DA6-803D-486F-9065-F5BAB1293AB8}">
      <dgm:prSet/>
      <dgm:spPr/>
      <dgm:t>
        <a:bodyPr/>
        <a:lstStyle/>
        <a:p>
          <a:r>
            <a:rPr lang="pt-BR"/>
            <a:t>Educar e Informar Sobre o Colecionismo de vinil</a:t>
          </a:r>
          <a:endParaRPr lang="en-US"/>
        </a:p>
      </dgm:t>
    </dgm:pt>
    <dgm:pt modelId="{B393B7D9-4851-4B2C-8E65-C6B819C7352A}" type="parTrans" cxnId="{EABC7779-34E1-48CF-862B-936F4B79C743}">
      <dgm:prSet/>
      <dgm:spPr/>
      <dgm:t>
        <a:bodyPr/>
        <a:lstStyle/>
        <a:p>
          <a:endParaRPr lang="en-US"/>
        </a:p>
      </dgm:t>
    </dgm:pt>
    <dgm:pt modelId="{17D290BB-C67B-4751-97BC-02D732CCE262}" type="sibTrans" cxnId="{EABC7779-34E1-48CF-862B-936F4B79C743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A905761D-A932-4D88-9A60-03F3A40D07BE}">
      <dgm:prSet/>
      <dgm:spPr/>
      <dgm:t>
        <a:bodyPr/>
        <a:lstStyle/>
        <a:p>
          <a:r>
            <a:rPr lang="pt-BR"/>
            <a:t>Proporcionar Acesso a Raridades e Edições Limitadas</a:t>
          </a:r>
          <a:endParaRPr lang="en-US"/>
        </a:p>
      </dgm:t>
    </dgm:pt>
    <dgm:pt modelId="{503526BB-391E-47E8-88CF-3F62FB61D6FF}" type="parTrans" cxnId="{70C419A3-10B9-4093-AE4C-3500EE15A274}">
      <dgm:prSet/>
      <dgm:spPr/>
      <dgm:t>
        <a:bodyPr/>
        <a:lstStyle/>
        <a:p>
          <a:endParaRPr lang="en-US"/>
        </a:p>
      </dgm:t>
    </dgm:pt>
    <dgm:pt modelId="{45FA92A4-8F6C-41BA-963C-9B13EEC9CBAD}" type="sibTrans" cxnId="{70C419A3-10B9-4093-AE4C-3500EE15A274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EF9AEE63-4D42-4E6A-8334-E860B5203EA4}" type="pres">
      <dgm:prSet presAssocID="{3EA06B93-067A-4343-A420-B176C2B88496}" presName="Name0" presStyleCnt="0">
        <dgm:presLayoutVars>
          <dgm:animLvl val="lvl"/>
          <dgm:resizeHandles val="exact"/>
        </dgm:presLayoutVars>
      </dgm:prSet>
      <dgm:spPr/>
    </dgm:pt>
    <dgm:pt modelId="{631368FC-7684-4844-BDA0-4AC47FD8E913}" type="pres">
      <dgm:prSet presAssocID="{CA9AA805-FD91-4F74-AF60-A4D8375EE381}" presName="compositeNode" presStyleCnt="0">
        <dgm:presLayoutVars>
          <dgm:bulletEnabled val="1"/>
        </dgm:presLayoutVars>
      </dgm:prSet>
      <dgm:spPr/>
    </dgm:pt>
    <dgm:pt modelId="{96111225-0008-4358-999E-E212925516F8}" type="pres">
      <dgm:prSet presAssocID="{CA9AA805-FD91-4F74-AF60-A4D8375EE381}" presName="bgRect" presStyleLbl="alignNode1" presStyleIdx="0" presStyleCnt="4" custLinFactNeighborX="-8374" custLinFactNeighborY="-625"/>
      <dgm:spPr/>
    </dgm:pt>
    <dgm:pt modelId="{1A186F72-2A14-4F5C-89B5-CC8197126E1C}" type="pres">
      <dgm:prSet presAssocID="{6E840B3E-67CE-4719-8D09-6979D6928E35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3D6FBDA2-C3E8-4886-8C2F-915DEEFD9BC5}" type="pres">
      <dgm:prSet presAssocID="{CA9AA805-FD91-4F74-AF60-A4D8375EE381}" presName="nodeRect" presStyleLbl="alignNode1" presStyleIdx="0" presStyleCnt="4">
        <dgm:presLayoutVars>
          <dgm:bulletEnabled val="1"/>
        </dgm:presLayoutVars>
      </dgm:prSet>
      <dgm:spPr/>
    </dgm:pt>
    <dgm:pt modelId="{64E46C6E-B396-4AD6-A619-BA52B6390B28}" type="pres">
      <dgm:prSet presAssocID="{6E840B3E-67CE-4719-8D09-6979D6928E35}" presName="sibTrans" presStyleCnt="0"/>
      <dgm:spPr/>
    </dgm:pt>
    <dgm:pt modelId="{7BF03CCE-5D4F-4FC4-9E32-E371674F883A}" type="pres">
      <dgm:prSet presAssocID="{8AC7DA91-1BD8-41CF-8095-23A5F8ACA8ED}" presName="compositeNode" presStyleCnt="0">
        <dgm:presLayoutVars>
          <dgm:bulletEnabled val="1"/>
        </dgm:presLayoutVars>
      </dgm:prSet>
      <dgm:spPr/>
    </dgm:pt>
    <dgm:pt modelId="{175CC536-78B7-4E9C-BF8D-524B52B4447C}" type="pres">
      <dgm:prSet presAssocID="{8AC7DA91-1BD8-41CF-8095-23A5F8ACA8ED}" presName="bgRect" presStyleLbl="alignNode1" presStyleIdx="1" presStyleCnt="4"/>
      <dgm:spPr/>
    </dgm:pt>
    <dgm:pt modelId="{2B87DE0E-2CE3-4DF2-B673-196E7C5C694F}" type="pres">
      <dgm:prSet presAssocID="{FD6E30F6-89EC-4A85-945E-F258496DBEA5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B40BFDF0-5186-4766-BC9D-1AD735686A07}" type="pres">
      <dgm:prSet presAssocID="{8AC7DA91-1BD8-41CF-8095-23A5F8ACA8ED}" presName="nodeRect" presStyleLbl="alignNode1" presStyleIdx="1" presStyleCnt="4">
        <dgm:presLayoutVars>
          <dgm:bulletEnabled val="1"/>
        </dgm:presLayoutVars>
      </dgm:prSet>
      <dgm:spPr/>
    </dgm:pt>
    <dgm:pt modelId="{1A7BD5FB-377A-4476-9E94-E62BA056A475}" type="pres">
      <dgm:prSet presAssocID="{FD6E30F6-89EC-4A85-945E-F258496DBEA5}" presName="sibTrans" presStyleCnt="0"/>
      <dgm:spPr/>
    </dgm:pt>
    <dgm:pt modelId="{AB3BEF29-7BE3-4B2F-B9EE-B0E2F9924636}" type="pres">
      <dgm:prSet presAssocID="{DBAF2DA6-803D-486F-9065-F5BAB1293AB8}" presName="compositeNode" presStyleCnt="0">
        <dgm:presLayoutVars>
          <dgm:bulletEnabled val="1"/>
        </dgm:presLayoutVars>
      </dgm:prSet>
      <dgm:spPr/>
    </dgm:pt>
    <dgm:pt modelId="{18164263-B816-411A-A8BC-A7844F0F3ADD}" type="pres">
      <dgm:prSet presAssocID="{DBAF2DA6-803D-486F-9065-F5BAB1293AB8}" presName="bgRect" presStyleLbl="alignNode1" presStyleIdx="2" presStyleCnt="4"/>
      <dgm:spPr/>
    </dgm:pt>
    <dgm:pt modelId="{B2A8D196-2340-4073-9D3C-7902FD91E15D}" type="pres">
      <dgm:prSet presAssocID="{17D290BB-C67B-4751-97BC-02D732CCE262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6EBA04F3-1A6F-42D8-8B4D-F07482A85E99}" type="pres">
      <dgm:prSet presAssocID="{DBAF2DA6-803D-486F-9065-F5BAB1293AB8}" presName="nodeRect" presStyleLbl="alignNode1" presStyleIdx="2" presStyleCnt="4">
        <dgm:presLayoutVars>
          <dgm:bulletEnabled val="1"/>
        </dgm:presLayoutVars>
      </dgm:prSet>
      <dgm:spPr/>
    </dgm:pt>
    <dgm:pt modelId="{628A627F-02EB-42B6-A02F-E0BA2B0E503C}" type="pres">
      <dgm:prSet presAssocID="{17D290BB-C67B-4751-97BC-02D732CCE262}" presName="sibTrans" presStyleCnt="0"/>
      <dgm:spPr/>
    </dgm:pt>
    <dgm:pt modelId="{16BB3875-67F3-4056-82D0-95130C58F549}" type="pres">
      <dgm:prSet presAssocID="{A905761D-A932-4D88-9A60-03F3A40D07BE}" presName="compositeNode" presStyleCnt="0">
        <dgm:presLayoutVars>
          <dgm:bulletEnabled val="1"/>
        </dgm:presLayoutVars>
      </dgm:prSet>
      <dgm:spPr/>
    </dgm:pt>
    <dgm:pt modelId="{B8DFD02C-1D11-4009-80FA-F4139D707792}" type="pres">
      <dgm:prSet presAssocID="{A905761D-A932-4D88-9A60-03F3A40D07BE}" presName="bgRect" presStyleLbl="alignNode1" presStyleIdx="3" presStyleCnt="4"/>
      <dgm:spPr/>
    </dgm:pt>
    <dgm:pt modelId="{31BCC793-1E7F-426D-A7D1-18692A81851D}" type="pres">
      <dgm:prSet presAssocID="{45FA92A4-8F6C-41BA-963C-9B13EEC9CBAD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02F217BE-57E6-4138-8776-8DD35DBD82D0}" type="pres">
      <dgm:prSet presAssocID="{A905761D-A932-4D88-9A60-03F3A40D07BE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D779903D-E99F-4AAE-AD7D-5A2E381231A3}" type="presOf" srcId="{8AC7DA91-1BD8-41CF-8095-23A5F8ACA8ED}" destId="{B40BFDF0-5186-4766-BC9D-1AD735686A07}" srcOrd="1" destOrd="0" presId="urn:microsoft.com/office/officeart/2016/7/layout/LinearBlockProcessNumbered"/>
    <dgm:cxn modelId="{00292865-E32C-469F-9167-3D61FD1FA049}" type="presOf" srcId="{3EA06B93-067A-4343-A420-B176C2B88496}" destId="{EF9AEE63-4D42-4E6A-8334-E860B5203EA4}" srcOrd="0" destOrd="0" presId="urn:microsoft.com/office/officeart/2016/7/layout/LinearBlockProcessNumbered"/>
    <dgm:cxn modelId="{B1F8C051-7D36-4E85-BD51-58A907ADB137}" type="presOf" srcId="{CA9AA805-FD91-4F74-AF60-A4D8375EE381}" destId="{96111225-0008-4358-999E-E212925516F8}" srcOrd="0" destOrd="0" presId="urn:microsoft.com/office/officeart/2016/7/layout/LinearBlockProcessNumbered"/>
    <dgm:cxn modelId="{3B67EF71-663C-4F5E-854E-DB27DC109CCA}" srcId="{3EA06B93-067A-4343-A420-B176C2B88496}" destId="{CA9AA805-FD91-4F74-AF60-A4D8375EE381}" srcOrd="0" destOrd="0" parTransId="{844BD878-ED62-4D92-BD41-CCC4A77A323E}" sibTransId="{6E840B3E-67CE-4719-8D09-6979D6928E35}"/>
    <dgm:cxn modelId="{6FECB655-DB1B-4922-8A99-CD2EFC9C25AE}" type="presOf" srcId="{DBAF2DA6-803D-486F-9065-F5BAB1293AB8}" destId="{18164263-B816-411A-A8BC-A7844F0F3ADD}" srcOrd="0" destOrd="0" presId="urn:microsoft.com/office/officeart/2016/7/layout/LinearBlockProcessNumbered"/>
    <dgm:cxn modelId="{9C11BC77-3310-4607-A562-2818C48C6468}" srcId="{3EA06B93-067A-4343-A420-B176C2B88496}" destId="{8AC7DA91-1BD8-41CF-8095-23A5F8ACA8ED}" srcOrd="1" destOrd="0" parTransId="{0E075E0D-6D8B-4623-91C5-D1C797EFAA01}" sibTransId="{FD6E30F6-89EC-4A85-945E-F258496DBEA5}"/>
    <dgm:cxn modelId="{EABC7779-34E1-48CF-862B-936F4B79C743}" srcId="{3EA06B93-067A-4343-A420-B176C2B88496}" destId="{DBAF2DA6-803D-486F-9065-F5BAB1293AB8}" srcOrd="2" destOrd="0" parTransId="{B393B7D9-4851-4B2C-8E65-C6B819C7352A}" sibTransId="{17D290BB-C67B-4751-97BC-02D732CCE262}"/>
    <dgm:cxn modelId="{3D951A92-6502-48DE-B470-7BEF517ADFAC}" type="presOf" srcId="{45FA92A4-8F6C-41BA-963C-9B13EEC9CBAD}" destId="{31BCC793-1E7F-426D-A7D1-18692A81851D}" srcOrd="0" destOrd="0" presId="urn:microsoft.com/office/officeart/2016/7/layout/LinearBlockProcessNumbered"/>
    <dgm:cxn modelId="{41437895-AC6D-4876-AA78-A99D363FEE20}" type="presOf" srcId="{6E840B3E-67CE-4719-8D09-6979D6928E35}" destId="{1A186F72-2A14-4F5C-89B5-CC8197126E1C}" srcOrd="0" destOrd="0" presId="urn:microsoft.com/office/officeart/2016/7/layout/LinearBlockProcessNumbered"/>
    <dgm:cxn modelId="{70C419A3-10B9-4093-AE4C-3500EE15A274}" srcId="{3EA06B93-067A-4343-A420-B176C2B88496}" destId="{A905761D-A932-4D88-9A60-03F3A40D07BE}" srcOrd="3" destOrd="0" parTransId="{503526BB-391E-47E8-88CF-3F62FB61D6FF}" sibTransId="{45FA92A4-8F6C-41BA-963C-9B13EEC9CBAD}"/>
    <dgm:cxn modelId="{76C0DEDB-3F52-4F2B-92CA-AF24EF104B4E}" type="presOf" srcId="{17D290BB-C67B-4751-97BC-02D732CCE262}" destId="{B2A8D196-2340-4073-9D3C-7902FD91E15D}" srcOrd="0" destOrd="0" presId="urn:microsoft.com/office/officeart/2016/7/layout/LinearBlockProcessNumbered"/>
    <dgm:cxn modelId="{D2471FDF-5348-4CC7-A0DA-92234DBF2651}" type="presOf" srcId="{FD6E30F6-89EC-4A85-945E-F258496DBEA5}" destId="{2B87DE0E-2CE3-4DF2-B673-196E7C5C694F}" srcOrd="0" destOrd="0" presId="urn:microsoft.com/office/officeart/2016/7/layout/LinearBlockProcessNumbered"/>
    <dgm:cxn modelId="{B8496DE3-787B-4962-B08B-D5A17510F76C}" type="presOf" srcId="{DBAF2DA6-803D-486F-9065-F5BAB1293AB8}" destId="{6EBA04F3-1A6F-42D8-8B4D-F07482A85E99}" srcOrd="1" destOrd="0" presId="urn:microsoft.com/office/officeart/2016/7/layout/LinearBlockProcessNumbered"/>
    <dgm:cxn modelId="{BC4EA2E3-398E-4B05-9540-BC3A6E35F79E}" type="presOf" srcId="{CA9AA805-FD91-4F74-AF60-A4D8375EE381}" destId="{3D6FBDA2-C3E8-4886-8C2F-915DEEFD9BC5}" srcOrd="1" destOrd="0" presId="urn:microsoft.com/office/officeart/2016/7/layout/LinearBlockProcessNumbered"/>
    <dgm:cxn modelId="{08E13EEE-BFA5-44D8-82DC-2ECD722642EA}" type="presOf" srcId="{8AC7DA91-1BD8-41CF-8095-23A5F8ACA8ED}" destId="{175CC536-78B7-4E9C-BF8D-524B52B4447C}" srcOrd="0" destOrd="0" presId="urn:microsoft.com/office/officeart/2016/7/layout/LinearBlockProcessNumbered"/>
    <dgm:cxn modelId="{466A4EF3-69B0-413C-B010-0D71975BA662}" type="presOf" srcId="{A905761D-A932-4D88-9A60-03F3A40D07BE}" destId="{02F217BE-57E6-4138-8776-8DD35DBD82D0}" srcOrd="1" destOrd="0" presId="urn:microsoft.com/office/officeart/2016/7/layout/LinearBlockProcessNumbered"/>
    <dgm:cxn modelId="{8BC195F8-3D0A-4DBB-BA54-BD5FC75D5E0A}" type="presOf" srcId="{A905761D-A932-4D88-9A60-03F3A40D07BE}" destId="{B8DFD02C-1D11-4009-80FA-F4139D707792}" srcOrd="0" destOrd="0" presId="urn:microsoft.com/office/officeart/2016/7/layout/LinearBlockProcessNumbered"/>
    <dgm:cxn modelId="{9D873C64-62EE-485F-AB23-6806981E6566}" type="presParOf" srcId="{EF9AEE63-4D42-4E6A-8334-E860B5203EA4}" destId="{631368FC-7684-4844-BDA0-4AC47FD8E913}" srcOrd="0" destOrd="0" presId="urn:microsoft.com/office/officeart/2016/7/layout/LinearBlockProcessNumbered"/>
    <dgm:cxn modelId="{857FF430-5A9B-4314-9C0E-B413B1DB350A}" type="presParOf" srcId="{631368FC-7684-4844-BDA0-4AC47FD8E913}" destId="{96111225-0008-4358-999E-E212925516F8}" srcOrd="0" destOrd="0" presId="urn:microsoft.com/office/officeart/2016/7/layout/LinearBlockProcessNumbered"/>
    <dgm:cxn modelId="{7929A1B7-F653-4096-8BF2-E05AB12E7765}" type="presParOf" srcId="{631368FC-7684-4844-BDA0-4AC47FD8E913}" destId="{1A186F72-2A14-4F5C-89B5-CC8197126E1C}" srcOrd="1" destOrd="0" presId="urn:microsoft.com/office/officeart/2016/7/layout/LinearBlockProcessNumbered"/>
    <dgm:cxn modelId="{46220C46-CBCE-440B-8B48-E8766C14AAB3}" type="presParOf" srcId="{631368FC-7684-4844-BDA0-4AC47FD8E913}" destId="{3D6FBDA2-C3E8-4886-8C2F-915DEEFD9BC5}" srcOrd="2" destOrd="0" presId="urn:microsoft.com/office/officeart/2016/7/layout/LinearBlockProcessNumbered"/>
    <dgm:cxn modelId="{4DA7B707-F42B-4B5E-A533-CD4CD172EE93}" type="presParOf" srcId="{EF9AEE63-4D42-4E6A-8334-E860B5203EA4}" destId="{64E46C6E-B396-4AD6-A619-BA52B6390B28}" srcOrd="1" destOrd="0" presId="urn:microsoft.com/office/officeart/2016/7/layout/LinearBlockProcessNumbered"/>
    <dgm:cxn modelId="{69061720-648B-4DB5-A661-1C88F41AEF7A}" type="presParOf" srcId="{EF9AEE63-4D42-4E6A-8334-E860B5203EA4}" destId="{7BF03CCE-5D4F-4FC4-9E32-E371674F883A}" srcOrd="2" destOrd="0" presId="urn:microsoft.com/office/officeart/2016/7/layout/LinearBlockProcessNumbered"/>
    <dgm:cxn modelId="{3A7098FD-CD31-4A64-A097-EE5C261D29B6}" type="presParOf" srcId="{7BF03CCE-5D4F-4FC4-9E32-E371674F883A}" destId="{175CC536-78B7-4E9C-BF8D-524B52B4447C}" srcOrd="0" destOrd="0" presId="urn:microsoft.com/office/officeart/2016/7/layout/LinearBlockProcessNumbered"/>
    <dgm:cxn modelId="{DC1F65D9-CA5A-4528-8A2C-CA637B009F46}" type="presParOf" srcId="{7BF03CCE-5D4F-4FC4-9E32-E371674F883A}" destId="{2B87DE0E-2CE3-4DF2-B673-196E7C5C694F}" srcOrd="1" destOrd="0" presId="urn:microsoft.com/office/officeart/2016/7/layout/LinearBlockProcessNumbered"/>
    <dgm:cxn modelId="{C20B7585-A0EC-4174-958F-30237FE35F85}" type="presParOf" srcId="{7BF03CCE-5D4F-4FC4-9E32-E371674F883A}" destId="{B40BFDF0-5186-4766-BC9D-1AD735686A07}" srcOrd="2" destOrd="0" presId="urn:microsoft.com/office/officeart/2016/7/layout/LinearBlockProcessNumbered"/>
    <dgm:cxn modelId="{729ADB22-3676-41D3-9453-7A88B44C6384}" type="presParOf" srcId="{EF9AEE63-4D42-4E6A-8334-E860B5203EA4}" destId="{1A7BD5FB-377A-4476-9E94-E62BA056A475}" srcOrd="3" destOrd="0" presId="urn:microsoft.com/office/officeart/2016/7/layout/LinearBlockProcessNumbered"/>
    <dgm:cxn modelId="{689AB664-2987-4AB1-94AD-17066548C7BF}" type="presParOf" srcId="{EF9AEE63-4D42-4E6A-8334-E860B5203EA4}" destId="{AB3BEF29-7BE3-4B2F-B9EE-B0E2F9924636}" srcOrd="4" destOrd="0" presId="urn:microsoft.com/office/officeart/2016/7/layout/LinearBlockProcessNumbered"/>
    <dgm:cxn modelId="{070B1A9E-5E57-4A6D-B09E-FF3EE93B5578}" type="presParOf" srcId="{AB3BEF29-7BE3-4B2F-B9EE-B0E2F9924636}" destId="{18164263-B816-411A-A8BC-A7844F0F3ADD}" srcOrd="0" destOrd="0" presId="urn:microsoft.com/office/officeart/2016/7/layout/LinearBlockProcessNumbered"/>
    <dgm:cxn modelId="{AE6D8721-AA24-4057-8355-636BE3150108}" type="presParOf" srcId="{AB3BEF29-7BE3-4B2F-B9EE-B0E2F9924636}" destId="{B2A8D196-2340-4073-9D3C-7902FD91E15D}" srcOrd="1" destOrd="0" presId="urn:microsoft.com/office/officeart/2016/7/layout/LinearBlockProcessNumbered"/>
    <dgm:cxn modelId="{A8AD0352-4ABE-49E0-9E63-48F5AD1DE6C2}" type="presParOf" srcId="{AB3BEF29-7BE3-4B2F-B9EE-B0E2F9924636}" destId="{6EBA04F3-1A6F-42D8-8B4D-F07482A85E99}" srcOrd="2" destOrd="0" presId="urn:microsoft.com/office/officeart/2016/7/layout/LinearBlockProcessNumbered"/>
    <dgm:cxn modelId="{C514642B-145F-4A19-BA2D-DE882DA24504}" type="presParOf" srcId="{EF9AEE63-4D42-4E6A-8334-E860B5203EA4}" destId="{628A627F-02EB-42B6-A02F-E0BA2B0E503C}" srcOrd="5" destOrd="0" presId="urn:microsoft.com/office/officeart/2016/7/layout/LinearBlockProcessNumbered"/>
    <dgm:cxn modelId="{214C7ABF-FB60-4713-BC6F-513A743F6787}" type="presParOf" srcId="{EF9AEE63-4D42-4E6A-8334-E860B5203EA4}" destId="{16BB3875-67F3-4056-82D0-95130C58F549}" srcOrd="6" destOrd="0" presId="urn:microsoft.com/office/officeart/2016/7/layout/LinearBlockProcessNumbered"/>
    <dgm:cxn modelId="{246AEAFF-59AE-4BAA-8801-968D499ECB0B}" type="presParOf" srcId="{16BB3875-67F3-4056-82D0-95130C58F549}" destId="{B8DFD02C-1D11-4009-80FA-F4139D707792}" srcOrd="0" destOrd="0" presId="urn:microsoft.com/office/officeart/2016/7/layout/LinearBlockProcessNumbered"/>
    <dgm:cxn modelId="{3B9D68AE-C754-4CAC-AA98-E477471A1650}" type="presParOf" srcId="{16BB3875-67F3-4056-82D0-95130C58F549}" destId="{31BCC793-1E7F-426D-A7D1-18692A81851D}" srcOrd="1" destOrd="0" presId="urn:microsoft.com/office/officeart/2016/7/layout/LinearBlockProcessNumbered"/>
    <dgm:cxn modelId="{73D4F23A-DD9E-46B3-86B8-82BB071AB7D0}" type="presParOf" srcId="{16BB3875-67F3-4056-82D0-95130C58F549}" destId="{02F217BE-57E6-4138-8776-8DD35DBD82D0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111225-0008-4358-999E-E212925516F8}">
      <dsp:nvSpPr>
        <dsp:cNvPr id="0" name=""/>
        <dsp:cNvSpPr/>
      </dsp:nvSpPr>
      <dsp:spPr>
        <a:xfrm>
          <a:off x="0" y="72811"/>
          <a:ext cx="2488062" cy="29856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5765" tIns="0" rIns="245765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/>
            <a:t>Organizar e Gerenciar Coleções</a:t>
          </a:r>
          <a:endParaRPr lang="en-US" sz="2100" kern="1200"/>
        </a:p>
      </dsp:txBody>
      <dsp:txXfrm>
        <a:off x="0" y="1267081"/>
        <a:ext cx="2488062" cy="1791404"/>
      </dsp:txXfrm>
    </dsp:sp>
    <dsp:sp modelId="{1A186F72-2A14-4F5C-89B5-CC8197126E1C}">
      <dsp:nvSpPr>
        <dsp:cNvPr id="0" name=""/>
        <dsp:cNvSpPr/>
      </dsp:nvSpPr>
      <dsp:spPr>
        <a:xfrm>
          <a:off x="206" y="91472"/>
          <a:ext cx="2488062" cy="1194269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5765" tIns="165100" rIns="245765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01</a:t>
          </a:r>
        </a:p>
      </dsp:txBody>
      <dsp:txXfrm>
        <a:off x="206" y="91472"/>
        <a:ext cx="2488062" cy="1194269"/>
      </dsp:txXfrm>
    </dsp:sp>
    <dsp:sp modelId="{175CC536-78B7-4E9C-BF8D-524B52B4447C}">
      <dsp:nvSpPr>
        <dsp:cNvPr id="0" name=""/>
        <dsp:cNvSpPr/>
      </dsp:nvSpPr>
      <dsp:spPr>
        <a:xfrm>
          <a:off x="2687313" y="91472"/>
          <a:ext cx="2488062" cy="29856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5765" tIns="0" rIns="245765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/>
            <a:t>Estimular a Comunidade de Colecionadores</a:t>
          </a:r>
          <a:endParaRPr lang="en-US" sz="2100" kern="1200"/>
        </a:p>
      </dsp:txBody>
      <dsp:txXfrm>
        <a:off x="2687313" y="1285742"/>
        <a:ext cx="2488062" cy="1791404"/>
      </dsp:txXfrm>
    </dsp:sp>
    <dsp:sp modelId="{2B87DE0E-2CE3-4DF2-B673-196E7C5C694F}">
      <dsp:nvSpPr>
        <dsp:cNvPr id="0" name=""/>
        <dsp:cNvSpPr/>
      </dsp:nvSpPr>
      <dsp:spPr>
        <a:xfrm>
          <a:off x="2687313" y="91472"/>
          <a:ext cx="2488062" cy="1194269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5765" tIns="165100" rIns="245765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02</a:t>
          </a:r>
        </a:p>
      </dsp:txBody>
      <dsp:txXfrm>
        <a:off x="2687313" y="91472"/>
        <a:ext cx="2488062" cy="1194269"/>
      </dsp:txXfrm>
    </dsp:sp>
    <dsp:sp modelId="{18164263-B816-411A-A8BC-A7844F0F3ADD}">
      <dsp:nvSpPr>
        <dsp:cNvPr id="0" name=""/>
        <dsp:cNvSpPr/>
      </dsp:nvSpPr>
      <dsp:spPr>
        <a:xfrm>
          <a:off x="5374420" y="91472"/>
          <a:ext cx="2488062" cy="29856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5765" tIns="0" rIns="245765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/>
            <a:t>Educar e Informar Sobre o Colecionismo de vinil</a:t>
          </a:r>
          <a:endParaRPr lang="en-US" sz="2100" kern="1200"/>
        </a:p>
      </dsp:txBody>
      <dsp:txXfrm>
        <a:off x="5374420" y="1285742"/>
        <a:ext cx="2488062" cy="1791404"/>
      </dsp:txXfrm>
    </dsp:sp>
    <dsp:sp modelId="{B2A8D196-2340-4073-9D3C-7902FD91E15D}">
      <dsp:nvSpPr>
        <dsp:cNvPr id="0" name=""/>
        <dsp:cNvSpPr/>
      </dsp:nvSpPr>
      <dsp:spPr>
        <a:xfrm>
          <a:off x="5374420" y="91472"/>
          <a:ext cx="2488062" cy="1194269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5765" tIns="165100" rIns="245765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03</a:t>
          </a:r>
        </a:p>
      </dsp:txBody>
      <dsp:txXfrm>
        <a:off x="5374420" y="91472"/>
        <a:ext cx="2488062" cy="1194269"/>
      </dsp:txXfrm>
    </dsp:sp>
    <dsp:sp modelId="{B8DFD02C-1D11-4009-80FA-F4139D707792}">
      <dsp:nvSpPr>
        <dsp:cNvPr id="0" name=""/>
        <dsp:cNvSpPr/>
      </dsp:nvSpPr>
      <dsp:spPr>
        <a:xfrm>
          <a:off x="8061528" y="91472"/>
          <a:ext cx="2488062" cy="298567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5765" tIns="0" rIns="245765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/>
            <a:t>Proporcionar Acesso a Raridades e Edições Limitadas</a:t>
          </a:r>
          <a:endParaRPr lang="en-US" sz="2100" kern="1200"/>
        </a:p>
      </dsp:txBody>
      <dsp:txXfrm>
        <a:off x="8061528" y="1285742"/>
        <a:ext cx="2488062" cy="1791404"/>
      </dsp:txXfrm>
    </dsp:sp>
    <dsp:sp modelId="{31BCC793-1E7F-426D-A7D1-18692A81851D}">
      <dsp:nvSpPr>
        <dsp:cNvPr id="0" name=""/>
        <dsp:cNvSpPr/>
      </dsp:nvSpPr>
      <dsp:spPr>
        <a:xfrm>
          <a:off x="8061528" y="91472"/>
          <a:ext cx="2488062" cy="1194269"/>
        </a:xfrm>
        <a:prstGeom prst="rect">
          <a:avLst/>
        </a:prstGeom>
        <a:noFill/>
        <a:ln w="12700" cap="flat" cmpd="sng" algn="in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5765" tIns="165100" rIns="245765" bIns="165100" numCol="1" spcCol="1270" anchor="ctr" anchorCtr="0">
          <a:noAutofit/>
        </a:bodyPr>
        <a:lstStyle/>
        <a:p>
          <a:pPr marL="0" lvl="0" indent="0" algn="l" defTabSz="2800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300" kern="1200"/>
            <a:t>04</a:t>
          </a:r>
        </a:p>
      </dsp:txBody>
      <dsp:txXfrm>
        <a:off x="8061528" y="91472"/>
        <a:ext cx="2488062" cy="11942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2A5F4-260C-44F0-88DC-2976B87E4ECD}" type="datetimeFigureOut">
              <a:rPr lang="pt-BR" smtClean="0"/>
              <a:t>24/09/2024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2CF624-80C7-4037-B617-B68D97268E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6316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7041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6953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9/24/2024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9/24/2024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9/24/2024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9/24/2024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microsoft.com/office/2018/10/relationships/comments" Target="../comments/modernComment_101_EA95A70C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8/10/relationships/comments" Target="../comments/modernComment_102_B04BCDB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microsoft.com/office/2018/10/relationships/comments" Target="../comments/modernComment_103_AEA936FE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8/10/relationships/comments" Target="../comments/modernComment_104_FF4BFE7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8/10/relationships/comments" Target="../comments/modernComment_105_932DE90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38F6D1F8-42C9-4771-CA98-879FDBA3D6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BR" dirty="0">
                <a:latin typeface="LuloCleanW01-OneBold" panose="02010804020200000003" pitchFamily="2" charset="0"/>
              </a:rPr>
              <a:t>Equipe:</a:t>
            </a:r>
          </a:p>
          <a:p>
            <a:r>
              <a:rPr lang="pt-BR" dirty="0">
                <a:latin typeface="LuloCleanW01-OneBold" panose="02010804020200000003" pitchFamily="2" charset="0"/>
              </a:rPr>
              <a:t>Guilherme, Juan, Lilianne, Tatiane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7AF827B9-87C5-A348-0866-F5854765E4AE}"/>
              </a:ext>
            </a:extLst>
          </p:cNvPr>
          <p:cNvSpPr/>
          <p:nvPr/>
        </p:nvSpPr>
        <p:spPr>
          <a:xfrm>
            <a:off x="3631690" y="548640"/>
            <a:ext cx="5212080" cy="5303520"/>
          </a:xfrm>
          <a:prstGeom prst="ellipse">
            <a:avLst/>
          </a:prstGeom>
          <a:solidFill>
            <a:schemeClr val="accent1">
              <a:alpha val="1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662138E6-C9AB-57C7-17A4-AEC1AE749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353" y="2040729"/>
            <a:ext cx="4344755" cy="1740222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74373D5E-7983-F10A-2F0E-10DC2C06CD20}"/>
              </a:ext>
            </a:extLst>
          </p:cNvPr>
          <p:cNvSpPr/>
          <p:nvPr/>
        </p:nvSpPr>
        <p:spPr>
          <a:xfrm>
            <a:off x="11902440" y="0"/>
            <a:ext cx="28956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745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005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 dirty="0"/>
              <a:t>REQUISITOS não funcionais</a:t>
            </a:r>
            <a:endParaRPr dirty="0"/>
          </a:p>
        </p:txBody>
      </p:sp>
      <p:sp>
        <p:nvSpPr>
          <p:cNvPr id="122" name="Google Shape;122;p5"/>
          <p:cNvSpPr txBox="1">
            <a:spLocks noGrp="1"/>
          </p:cNvSpPr>
          <p:nvPr>
            <p:ph type="body" idx="1"/>
          </p:nvPr>
        </p:nvSpPr>
        <p:spPr>
          <a:xfrm>
            <a:off x="1024127" y="1586944"/>
            <a:ext cx="9720073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None/>
            </a:pPr>
            <a:r>
              <a:rPr lang="pt-BR" sz="1800" dirty="0"/>
              <a:t>Requisitos Não Funcionais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1800" dirty="0"/>
              <a:t>RNF-01: Escrever as histórias de usuário em uma única frase, não separamente.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1800" dirty="0"/>
              <a:t>RNF-02: O sistema deve ficar disponível 24 horas por dia;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1800" dirty="0"/>
              <a:t>RNF-03: Plataforma deve ser 100% segura para o usuário;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1800" dirty="0"/>
              <a:t>RNF-04: O sistema deve ser acessível por meio de todos os meios eletrônicos seja celular, computador/notebook, tablet, etc;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1800" dirty="0"/>
              <a:t>RNF-05: O sistema deve ser responsivo;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1800" dirty="0"/>
              <a:t>RNF-06: O sistema deve ser rápido;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1800" dirty="0"/>
              <a:t>RNF-07: O sistema não pode ter travamentos e interrupções;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1800" dirty="0"/>
              <a:t>RNF-08: O sistema deve conseguir suportar uma boa quantidade de usuários simultaneamente;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1800" dirty="0"/>
              <a:t>RNF-09: O site tem que ser intuitivo e de fácil uso.</a:t>
            </a:r>
          </a:p>
        </p:txBody>
      </p:sp>
      <p:pic>
        <p:nvPicPr>
          <p:cNvPr id="2" name="Imagem 1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E1113BC7-01F7-2B39-92A9-FD0982980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9680" y="5737072"/>
            <a:ext cx="2798585" cy="1120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473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33;p7">
            <a:extLst>
              <a:ext uri="{FF2B5EF4-FFF2-40B4-BE49-F238E27FC236}">
                <a16:creationId xmlns:a16="http://schemas.microsoft.com/office/drawing/2014/main" id="{1FA9B05C-A278-038C-7C97-7DB11C9907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1998" y="200370"/>
            <a:ext cx="10668004" cy="1113295"/>
          </a:xfrm>
          <a:prstGeom prst="rect">
            <a:avLst/>
          </a:prstGeom>
        </p:spPr>
        <p:txBody>
          <a:bodyPr spcFirstLastPara="1" lIns="91425" tIns="45700" rIns="91425" bIns="4570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 dirty="0"/>
              <a:t>METODOLOGIA</a:t>
            </a:r>
          </a:p>
        </p:txBody>
      </p:sp>
      <p:pic>
        <p:nvPicPr>
          <p:cNvPr id="7" name="Imagem 6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0383A363-52F1-6BB2-86C0-4919773CE08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0106" y="5737072"/>
            <a:ext cx="2798585" cy="112092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2CD5A9E-5523-4A57-8918-5A8AAC71CFD9}"/>
              </a:ext>
            </a:extLst>
          </p:cNvPr>
          <p:cNvSpPr txBox="1"/>
          <p:nvPr/>
        </p:nvSpPr>
        <p:spPr>
          <a:xfrm>
            <a:off x="1152525" y="1658301"/>
            <a:ext cx="357187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A Fazer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Analisar resultados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Melhorias futuras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Banco de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Venda do projeto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Disponibilizar na Web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1FC17DB-6357-4BBA-A2B2-7A11163EF061}"/>
              </a:ext>
            </a:extLst>
          </p:cNvPr>
          <p:cNvSpPr txBox="1"/>
          <p:nvPr/>
        </p:nvSpPr>
        <p:spPr>
          <a:xfrm>
            <a:off x="4724400" y="1495680"/>
            <a:ext cx="5715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Objetivos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Organização de discos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Comunidade online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Estimular público-alvo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Melhorar o contato entre colecionadores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Atrair outros públicos como entusiastas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Fácil acesso a informações dessa comunidade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4A7F4F3-3B10-4CE6-A4C4-62036B29E7D5}"/>
              </a:ext>
            </a:extLst>
          </p:cNvPr>
          <p:cNvSpPr txBox="1"/>
          <p:nvPr/>
        </p:nvSpPr>
        <p:spPr>
          <a:xfrm>
            <a:off x="1152525" y="4133815"/>
            <a:ext cx="357187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Finalizados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Introdução e entrevistas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Corpo do projeto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Documentação em PDF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Nome do site/projeto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Divisão dos papeis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Organização da equipe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C7FB744-9160-4096-97D5-3FE45A807666}"/>
              </a:ext>
            </a:extLst>
          </p:cNvPr>
          <p:cNvSpPr txBox="1"/>
          <p:nvPr/>
        </p:nvSpPr>
        <p:spPr>
          <a:xfrm>
            <a:off x="4724400" y="4133815"/>
            <a:ext cx="57149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Lider: Guilherme</a:t>
            </a:r>
          </a:p>
          <a:p>
            <a:r>
              <a:rPr lang="pt-BR" dirty="0"/>
              <a:t>Front-</a:t>
            </a:r>
            <a:r>
              <a:rPr lang="pt-BR" dirty="0" err="1"/>
              <a:t>end</a:t>
            </a:r>
            <a:r>
              <a:rPr lang="pt-BR" dirty="0"/>
              <a:t>: Guilherme, Juan, Lilianne e Tatiane</a:t>
            </a:r>
          </a:p>
          <a:p>
            <a:r>
              <a:rPr lang="pt-BR" dirty="0"/>
              <a:t>Designer: Lilianne</a:t>
            </a:r>
          </a:p>
          <a:p>
            <a:r>
              <a:rPr lang="pt-BR" dirty="0"/>
              <a:t>Testes: Juan e Tatiane</a:t>
            </a:r>
          </a:p>
        </p:txBody>
      </p:sp>
    </p:spTree>
    <p:extLst>
      <p:ext uri="{BB962C8B-B14F-4D97-AF65-F5344CB8AC3E}">
        <p14:creationId xmlns:p14="http://schemas.microsoft.com/office/powerpoint/2010/main" val="1280258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D8BCFB-15FC-1072-B8FE-107DA4847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7242" y="4003965"/>
            <a:ext cx="10178322" cy="2854035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pt-BR" sz="2400" dirty="0">
                <a:latin typeface="LuloCleanW01-OneBold" panose="02010804020200000003" pitchFamily="2" charset="0"/>
              </a:rPr>
              <a:t>Guilherme</a:t>
            </a:r>
          </a:p>
          <a:p>
            <a:pPr marL="0" indent="0" algn="r">
              <a:buNone/>
            </a:pPr>
            <a:r>
              <a:rPr lang="pt-BR" sz="2400" dirty="0">
                <a:latin typeface="LuloCleanW01-OneBold" panose="02010804020200000003" pitchFamily="2" charset="0"/>
              </a:rPr>
              <a:t>Juan</a:t>
            </a:r>
          </a:p>
          <a:p>
            <a:pPr marL="0" indent="0" algn="r">
              <a:buNone/>
            </a:pPr>
            <a:r>
              <a:rPr lang="pt-BR" sz="2400" dirty="0">
                <a:latin typeface="LuloCleanW01-OneBold" panose="02010804020200000003" pitchFamily="2" charset="0"/>
              </a:rPr>
              <a:t>Lilianne</a:t>
            </a:r>
          </a:p>
          <a:p>
            <a:pPr marL="0" indent="0" algn="r">
              <a:buNone/>
            </a:pPr>
            <a:r>
              <a:rPr lang="pt-BR" sz="2400" dirty="0">
                <a:latin typeface="LuloCleanW01-OneBold" panose="02010804020200000003" pitchFamily="2" charset="0"/>
              </a:rPr>
              <a:t>Tatiane</a:t>
            </a:r>
          </a:p>
          <a:p>
            <a:pPr algn="r"/>
            <a:endParaRPr lang="pt-BR" sz="2400" dirty="0"/>
          </a:p>
        </p:txBody>
      </p:sp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13F4B4CD-03A9-AE09-6E66-5992AAE945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7095729"/>
              </p:ext>
            </p:extLst>
          </p:nvPr>
        </p:nvGraphicFramePr>
        <p:xfrm>
          <a:off x="2220970" y="976888"/>
          <a:ext cx="8070715" cy="1877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1275958" imgH="296156" progId="CorelDraw.Graphic.20">
                  <p:embed/>
                </p:oleObj>
              </mc:Choice>
              <mc:Fallback>
                <p:oleObj name="CorelDRAW" r:id="rId2" imgW="1275958" imgH="296156" progId="CorelDraw.Graphic.20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20970" y="976888"/>
                        <a:ext cx="8070715" cy="18771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1097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2288A9-FBB0-31F7-16F9-4F34C517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LuloCleanW01-OneBold" panose="02010804020200000003" pitchFamily="2" charset="0"/>
              </a:rPr>
              <a:t>Introdução</a:t>
            </a:r>
          </a:p>
        </p:txBody>
      </p:sp>
      <p:graphicFrame>
        <p:nvGraphicFramePr>
          <p:cNvPr id="7" name="Espaço Reservado para Conteúdo 6">
            <a:extLst>
              <a:ext uri="{FF2B5EF4-FFF2-40B4-BE49-F238E27FC236}">
                <a16:creationId xmlns:a16="http://schemas.microsoft.com/office/drawing/2014/main" id="{A15E3672-2896-32E6-CA19-6A551BDC0F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8080288"/>
              </p:ext>
            </p:extLst>
          </p:nvPr>
        </p:nvGraphicFramePr>
        <p:xfrm>
          <a:off x="6241775" y="1364522"/>
          <a:ext cx="5314121" cy="43325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" name="Imagem 3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99EB9E32-0648-9FA2-1357-7A6A4905EC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6623" y="5737072"/>
            <a:ext cx="2798585" cy="112092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F31A4DCF-C941-AF09-1422-3827CC245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4236" y="1160920"/>
            <a:ext cx="4737022" cy="4332558"/>
          </a:xfrm>
          <a:prstGeom prst="rect">
            <a:avLst/>
          </a:prstGeom>
        </p:spPr>
      </p:pic>
      <p:sp>
        <p:nvSpPr>
          <p:cNvPr id="18" name="Retângulo 17">
            <a:extLst>
              <a:ext uri="{FF2B5EF4-FFF2-40B4-BE49-F238E27FC236}">
                <a16:creationId xmlns:a16="http://schemas.microsoft.com/office/drawing/2014/main" id="{37C9019D-FF95-A3CD-3558-9981ADE3716F}"/>
              </a:ext>
            </a:extLst>
          </p:cNvPr>
          <p:cNvSpPr/>
          <p:nvPr/>
        </p:nvSpPr>
        <p:spPr>
          <a:xfrm>
            <a:off x="4648200" y="2355850"/>
            <a:ext cx="1212850" cy="2825750"/>
          </a:xfrm>
          <a:prstGeom prst="rect">
            <a:avLst/>
          </a:prstGeom>
          <a:solidFill>
            <a:schemeClr val="accent6"/>
          </a:solidFill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567617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2288A9-FBB0-31F7-16F9-4F34C517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LuloCleanW01-OneBold" panose="02010804020200000003" pitchFamily="2" charset="0"/>
              </a:rPr>
              <a:t>PROBLEMAS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49A4DD0-4232-BF17-E4E4-29C6BBFDDE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1701119"/>
            <a:ext cx="4800600" cy="632529"/>
          </a:xfrm>
        </p:spPr>
        <p:txBody>
          <a:bodyPr/>
          <a:lstStyle/>
          <a:p>
            <a:r>
              <a:rPr lang="pt-BR" dirty="0"/>
              <a:t>Colecionadores: 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50C81AE5-0C2F-CF7F-A3A6-D83FC8881F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sz="3200" dirty="0"/>
              <a:t>Grande dificuldade na organização dos Discos</a:t>
            </a:r>
          </a:p>
          <a:p>
            <a:r>
              <a:rPr lang="pt-BR" sz="3200" dirty="0"/>
              <a:t>Dificuldade na procura de itens raros</a:t>
            </a:r>
          </a:p>
          <a:p>
            <a:r>
              <a:rPr lang="pt-BR" sz="3200" dirty="0"/>
              <a:t>Melhor interação entre colecionador e coleção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817DCD7-DE03-3C58-60FC-CA0AAF7ED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24828" y="1701119"/>
            <a:ext cx="4800600" cy="632529"/>
          </a:xfrm>
        </p:spPr>
        <p:txBody>
          <a:bodyPr/>
          <a:lstStyle/>
          <a:p>
            <a:r>
              <a:rPr lang="pt-BR" dirty="0"/>
              <a:t>Entusiastas</a:t>
            </a:r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B6DEEF5A-47D9-BF12-810F-850A24B0D57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sz="3200" dirty="0"/>
              <a:t>Falta de experiência com coleções</a:t>
            </a:r>
          </a:p>
          <a:p>
            <a:r>
              <a:rPr lang="pt-BR" sz="3200" dirty="0"/>
              <a:t>Pouca interação com outros do hobby</a:t>
            </a:r>
          </a:p>
          <a:p>
            <a:endParaRPr lang="pt-BR" sz="3200" dirty="0"/>
          </a:p>
          <a:p>
            <a:endParaRPr lang="pt-BR" dirty="0"/>
          </a:p>
        </p:txBody>
      </p:sp>
      <p:pic>
        <p:nvPicPr>
          <p:cNvPr id="4" name="Imagem 3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99EB9E32-0648-9FA2-1357-7A6A4905E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5128" y="5737072"/>
            <a:ext cx="2798585" cy="1120928"/>
          </a:xfrm>
          <a:prstGeom prst="rect">
            <a:avLst/>
          </a:prstGeom>
        </p:spPr>
      </p:pic>
      <p:sp>
        <p:nvSpPr>
          <p:cNvPr id="10" name="Faixa de Opções: Curva e Inclinada para Baixo 9">
            <a:extLst>
              <a:ext uri="{FF2B5EF4-FFF2-40B4-BE49-F238E27FC236}">
                <a16:creationId xmlns:a16="http://schemas.microsoft.com/office/drawing/2014/main" id="{942B6E7D-1760-B3B7-4280-491342861464}"/>
              </a:ext>
            </a:extLst>
          </p:cNvPr>
          <p:cNvSpPr/>
          <p:nvPr/>
        </p:nvSpPr>
        <p:spPr>
          <a:xfrm>
            <a:off x="4143375" y="2017383"/>
            <a:ext cx="447675" cy="240042"/>
          </a:xfrm>
          <a:prstGeom prst="ellipseRibb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miley 10">
            <a:extLst>
              <a:ext uri="{FF2B5EF4-FFF2-40B4-BE49-F238E27FC236}">
                <a16:creationId xmlns:a16="http://schemas.microsoft.com/office/drawing/2014/main" id="{A783B434-3C9F-3CA7-FBE3-F2DCD8CCD91B}"/>
              </a:ext>
            </a:extLst>
          </p:cNvPr>
          <p:cNvSpPr/>
          <p:nvPr/>
        </p:nvSpPr>
        <p:spPr>
          <a:xfrm>
            <a:off x="8631415" y="1951835"/>
            <a:ext cx="407810" cy="381813"/>
          </a:xfrm>
          <a:prstGeom prst="smileyFace">
            <a:avLst/>
          </a:prstGeom>
          <a:solidFill>
            <a:schemeClr val="accent6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775787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2288A9-FBB0-31F7-16F9-4F34C517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LuloCleanW01-OneBold" panose="02010804020200000003" pitchFamily="2" charset="0"/>
              </a:rPr>
              <a:t>objetivos</a:t>
            </a:r>
          </a:p>
        </p:txBody>
      </p:sp>
      <p:pic>
        <p:nvPicPr>
          <p:cNvPr id="4" name="Imagem 3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99EB9E32-0648-9FA2-1357-7A6A4905E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0762" y="5737072"/>
            <a:ext cx="2798585" cy="1120928"/>
          </a:xfrm>
          <a:prstGeom prst="rect">
            <a:avLst/>
          </a:prstGeom>
        </p:spPr>
      </p:pic>
      <p:graphicFrame>
        <p:nvGraphicFramePr>
          <p:cNvPr id="10" name="Espaço Reservado para Conteúdo 4">
            <a:extLst>
              <a:ext uri="{FF2B5EF4-FFF2-40B4-BE49-F238E27FC236}">
                <a16:creationId xmlns:a16="http://schemas.microsoft.com/office/drawing/2014/main" id="{E2557CC1-D51B-A8F1-3CBF-1A4184DB24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6908138"/>
              </p:ext>
            </p:extLst>
          </p:nvPr>
        </p:nvGraphicFramePr>
        <p:xfrm>
          <a:off x="1251678" y="2174906"/>
          <a:ext cx="10549797" cy="3168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3032524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2288A9-FBB0-31F7-16F9-4F34C517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LuloCleanW01-OneBold" panose="02010804020200000003" pitchFamily="2" charset="0"/>
              </a:rPr>
              <a:t>JUSTIFICATIVA</a:t>
            </a:r>
          </a:p>
        </p:txBody>
      </p:sp>
      <p:pic>
        <p:nvPicPr>
          <p:cNvPr id="4" name="Imagem 3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99EB9E32-0648-9FA2-1357-7A6A4905E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2890" y="5737072"/>
            <a:ext cx="2798585" cy="1120928"/>
          </a:xfrm>
          <a:prstGeom prst="rect">
            <a:avLst/>
          </a:prstGeom>
        </p:spPr>
      </p:pic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50C81AE5-0C2F-CF7F-A3A6-D83FC8881F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174906"/>
            <a:ext cx="10549797" cy="3168619"/>
          </a:xfrm>
        </p:spPr>
        <p:txBody>
          <a:bodyPr>
            <a:normAutofit/>
          </a:bodyPr>
          <a:lstStyle/>
          <a:p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Promoção da Cultura do Vinil</a:t>
            </a:r>
          </a:p>
          <a:p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Criação de uma Comunidade Ativa e Engajada</a:t>
            </a:r>
          </a:p>
          <a:p>
            <a:r>
              <a:rPr lang="pt-BR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Apoio ao Mercado de Vinil</a:t>
            </a:r>
            <a:endParaRPr lang="pt-BR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sz="2400" dirty="0"/>
          </a:p>
        </p:txBody>
      </p:sp>
      <p:sp>
        <p:nvSpPr>
          <p:cNvPr id="6" name="Botão de ação: Ajuda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B176543-83A1-7500-3F73-3F21FA52A542}"/>
              </a:ext>
            </a:extLst>
          </p:cNvPr>
          <p:cNvSpPr/>
          <p:nvPr/>
        </p:nvSpPr>
        <p:spPr>
          <a:xfrm>
            <a:off x="2952750" y="4484449"/>
            <a:ext cx="2286000" cy="1981200"/>
          </a:xfrm>
          <a:prstGeom prst="actionButtonHelp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317042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>
            <a:spLocks noGrp="1"/>
          </p:cNvSpPr>
          <p:nvPr>
            <p:ph type="title"/>
          </p:nvPr>
        </p:nvSpPr>
        <p:spPr>
          <a:xfrm>
            <a:off x="966255" y="186371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 dirty="0"/>
              <a:t>PROJETO DA INTERFACE</a:t>
            </a:r>
            <a:endParaRPr dirty="0"/>
          </a:p>
        </p:txBody>
      </p:sp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90786B7F-8AFD-BA86-3710-FD03CD0BF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5406" y="2048931"/>
            <a:ext cx="1743011" cy="4773169"/>
          </a:xfrm>
          <a:prstGeom prst="rect">
            <a:avLst/>
          </a:prstGeom>
        </p:spPr>
      </p:pic>
      <p:pic>
        <p:nvPicPr>
          <p:cNvPr id="5" name="Imagem 4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6CE16C44-E34C-BB76-3732-C852256687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445" y="2084832"/>
            <a:ext cx="1980357" cy="4773168"/>
          </a:xfrm>
          <a:prstGeom prst="rect">
            <a:avLst/>
          </a:prstGeom>
        </p:spPr>
      </p:pic>
      <p:pic>
        <p:nvPicPr>
          <p:cNvPr id="7" name="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BA9B221B-26B1-4153-03C2-FD817CD061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6047" y="431004"/>
            <a:ext cx="2000423" cy="6391096"/>
          </a:xfrm>
          <a:prstGeom prst="rect">
            <a:avLst/>
          </a:prstGeom>
        </p:spPr>
      </p:pic>
      <p:pic>
        <p:nvPicPr>
          <p:cNvPr id="9" name="Imagem 8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5B2655AC-4DCF-4825-B722-391D3F50D2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2021" y="2084832"/>
            <a:ext cx="2000423" cy="43291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2288A9-FBB0-31F7-16F9-4F34C517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>
                <a:latin typeface="LuloCleanW01-OneBold" panose="02010804020200000003" pitchFamily="2" charset="0"/>
              </a:rPr>
              <a:t>Público alvo</a:t>
            </a:r>
          </a:p>
        </p:txBody>
      </p:sp>
      <p:pic>
        <p:nvPicPr>
          <p:cNvPr id="4" name="Imagem 3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99EB9E32-0648-9FA2-1357-7A6A4905E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913" y="5737072"/>
            <a:ext cx="2798585" cy="1120928"/>
          </a:xfrm>
          <a:prstGeom prst="rect">
            <a:avLst/>
          </a:prstGeom>
        </p:spPr>
      </p:pic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50C81AE5-0C2F-CF7F-A3A6-D83FC8881F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922872"/>
            <a:ext cx="10549797" cy="3635344"/>
          </a:xfrm>
        </p:spPr>
        <p:txBody>
          <a:bodyPr>
            <a:noAutofit/>
          </a:bodyPr>
          <a:lstStyle/>
          <a:p>
            <a:r>
              <a:rPr lang="pt-BR" dirty="0"/>
              <a:t>Colecionadores Experientes</a:t>
            </a:r>
          </a:p>
          <a:p>
            <a:r>
              <a:rPr lang="pt-BR" dirty="0"/>
              <a:t>Novos Colecionadores</a:t>
            </a:r>
          </a:p>
          <a:p>
            <a:r>
              <a:rPr lang="pt-BR" dirty="0"/>
              <a:t>DJs e Produtores Musicais</a:t>
            </a:r>
          </a:p>
          <a:p>
            <a:r>
              <a:rPr lang="pt-BR" dirty="0"/>
              <a:t>Amantes da Musica</a:t>
            </a:r>
          </a:p>
          <a:p>
            <a:r>
              <a:rPr lang="pt-BR" dirty="0"/>
              <a:t>Vendedores</a:t>
            </a:r>
          </a:p>
          <a:p>
            <a:r>
              <a:rPr lang="pt-BR" dirty="0"/>
              <a:t>Curiosos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9A4C38B-8D69-6F00-6D2A-672068B36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6399" y="1567326"/>
            <a:ext cx="1430395" cy="173008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FB8A1C9-F6B2-CEA3-EB78-9D1DD58BCA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6944" y="2398269"/>
            <a:ext cx="1429593" cy="1730081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A6E4742-E997-B013-D984-F76C864E7D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7546399" y="3879267"/>
            <a:ext cx="1427082" cy="173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25952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2288A9-FBB0-31F7-16F9-4F34C517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HISTÓRIAS DE USUÁRIOS </a:t>
            </a:r>
            <a:endParaRPr lang="pt-BR" sz="3600" dirty="0">
              <a:latin typeface="LuloCleanW01-OneBold" panose="02010804020200000003" pitchFamily="2" charset="0"/>
            </a:endParaRPr>
          </a:p>
        </p:txBody>
      </p:sp>
      <p:pic>
        <p:nvPicPr>
          <p:cNvPr id="4" name="Imagem 3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99EB9E32-0648-9FA2-1357-7A6A4905E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3871" y="5737072"/>
            <a:ext cx="2798585" cy="1120928"/>
          </a:xfrm>
          <a:prstGeom prst="rect">
            <a:avLst/>
          </a:prstGeom>
        </p:spPr>
      </p:pic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86C73EAA-3D9A-DD70-DDB3-6F3A238F1C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1678" y="1511688"/>
            <a:ext cx="10357243" cy="4104251"/>
          </a:xfrm>
        </p:spPr>
      </p:pic>
    </p:spTree>
    <p:extLst>
      <p:ext uri="{BB962C8B-B14F-4D97-AF65-F5344CB8AC3E}">
        <p14:creationId xmlns:p14="http://schemas.microsoft.com/office/powerpoint/2010/main" val="4076789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000"/>
              <a:buFont typeface="Twentieth Century"/>
              <a:buNone/>
            </a:pPr>
            <a:r>
              <a:rPr lang="pt-BR" dirty="0"/>
              <a:t>REQUISITOS funcionais</a:t>
            </a:r>
            <a:endParaRPr dirty="0"/>
          </a:p>
        </p:txBody>
      </p:sp>
      <p:sp>
        <p:nvSpPr>
          <p:cNvPr id="122" name="Google Shape;122;p5"/>
          <p:cNvSpPr txBox="1">
            <a:spLocks noGrp="1"/>
          </p:cNvSpPr>
          <p:nvPr>
            <p:ph type="body" idx="1"/>
          </p:nvPr>
        </p:nvSpPr>
        <p:spPr>
          <a:xfrm>
            <a:off x="1024128" y="2084832"/>
            <a:ext cx="9720073" cy="3886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fontScale="25000" lnSpcReduction="20000"/>
          </a:bodyPr>
          <a:lstStyle/>
          <a:p>
            <a:pPr>
              <a:lnSpc>
                <a:spcPct val="90000"/>
              </a:lnSpc>
              <a:spcBef>
                <a:spcPts val="1400"/>
              </a:spcBef>
              <a:buSzPts val="2200"/>
              <a:buFont typeface="Wingdings" panose="05000000000000000000" pitchFamily="2" charset="2"/>
              <a:buChar char="§"/>
            </a:pPr>
            <a:r>
              <a:rPr lang="pt-BR" sz="7600" dirty="0"/>
              <a:t>RF-01: O catálogo de discos será formado pelos usuários (colaborativo);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7600" dirty="0"/>
              <a:t>RF-02: O sistema deve possuir informativos relacionados a discos.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7600" dirty="0"/>
              <a:t>RF-03: As coleções poderão ser classificadas quanto a estilo, gênero, ou categorias inseridas pelo usuário;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7600" dirty="0"/>
              <a:t>RF-04: O usuário pode consultar seu acervo de discos online e visualizar um disco que não possui caso esteja na dúvida se já possui ou não ao realizar buscas para adquirir um disco no qual deseja comprar;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7600" dirty="0"/>
              <a:t>RF-05: O site deve permitir arquivar informações relacionadas a sua coleção pessoal;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7600" dirty="0"/>
              <a:t>RF-06: O site deve contar com a possibilidade de login e salvamento de dados dos usuários;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7600" dirty="0"/>
              <a:t>RF-07: O site precisa possuir um banco de dados para armazenar todas as informações dos usuários;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r>
              <a:rPr lang="pt-BR" sz="7600" dirty="0"/>
              <a:t>RF-08: Deve ter a função de login e cadastro de dados pessoais;  </a:t>
            </a:r>
          </a:p>
          <a:p>
            <a:pPr marL="266700" lvl="0" indent="-2667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200"/>
              <a:buFont typeface="Noto Sans Symbols"/>
              <a:buChar char="▪"/>
            </a:pPr>
            <a:endParaRPr dirty="0"/>
          </a:p>
        </p:txBody>
      </p:sp>
      <p:pic>
        <p:nvPicPr>
          <p:cNvPr id="2" name="Imagem 1" descr="Fundo preto com letras brancas&#10;&#10;Descrição gerada automaticamente com confiança média">
            <a:extLst>
              <a:ext uri="{FF2B5EF4-FFF2-40B4-BE49-F238E27FC236}">
                <a16:creationId xmlns:a16="http://schemas.microsoft.com/office/drawing/2014/main" id="{E1113BC7-01F7-2B39-92A9-FD0982980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3932" y="5737072"/>
            <a:ext cx="2798585" cy="11209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elo">
  <a:themeElements>
    <a:clrScheme name="Personalizada 3">
      <a:dk1>
        <a:sysClr val="windowText" lastClr="000000"/>
      </a:dk1>
      <a:lt1>
        <a:sysClr val="window" lastClr="FFFFFF"/>
      </a:lt1>
      <a:dk2>
        <a:srgbClr val="000000"/>
      </a:dk2>
      <a:lt2>
        <a:srgbClr val="F3F3F2"/>
      </a:lt2>
      <a:accent1>
        <a:srgbClr val="A4967A"/>
      </a:accent1>
      <a:accent2>
        <a:srgbClr val="656A59"/>
      </a:accent2>
      <a:accent3>
        <a:srgbClr val="46B2B5"/>
      </a:accent3>
      <a:accent4>
        <a:srgbClr val="8CAA7E"/>
      </a:accent4>
      <a:accent5>
        <a:srgbClr val="7F1F5B"/>
      </a:accent5>
      <a:accent6>
        <a:srgbClr val="267A80"/>
      </a:accent6>
      <a:hlink>
        <a:srgbClr val="46B2B5"/>
      </a:hlink>
      <a:folHlink>
        <a:srgbClr val="A46694"/>
      </a:folHlink>
    </a:clrScheme>
    <a:fontScheme name="Personalizada 2">
      <a:majorFont>
        <a:latin typeface="LuloCleanW01-OneBold"/>
        <a:ea typeface=""/>
        <a:cs typeface=""/>
      </a:majorFont>
      <a:minorFont>
        <a:latin typeface="Futura Bk BT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TM10001106[[fn=Selo]]</Template>
  <TotalTime>218</TotalTime>
  <Words>473</Words>
  <Application>Microsoft Office PowerPoint</Application>
  <PresentationFormat>Widescreen</PresentationFormat>
  <Paragraphs>88</Paragraphs>
  <Slides>12</Slides>
  <Notes>4</Notes>
  <HiddenSlides>0</HiddenSlides>
  <MMClips>0</MMClips>
  <ScaleCrop>false</ScaleCrop>
  <HeadingPairs>
    <vt:vector size="8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23" baseType="lpstr">
      <vt:lpstr>LuloCleanW01-OneBold</vt:lpstr>
      <vt:lpstr>Futura Bk BT</vt:lpstr>
      <vt:lpstr>Noto Sans Symbols</vt:lpstr>
      <vt:lpstr>Wingdings</vt:lpstr>
      <vt:lpstr>Twentieth Century</vt:lpstr>
      <vt:lpstr>Arial</vt:lpstr>
      <vt:lpstr>Calibri</vt:lpstr>
      <vt:lpstr>Gill Sans MT</vt:lpstr>
      <vt:lpstr>Aptos</vt:lpstr>
      <vt:lpstr>Selo</vt:lpstr>
      <vt:lpstr>CorelDRAW 2018 Graphic</vt:lpstr>
      <vt:lpstr>Apresentação do PowerPoint</vt:lpstr>
      <vt:lpstr>Introdução</vt:lpstr>
      <vt:lpstr>PROBLEMAS</vt:lpstr>
      <vt:lpstr>objetivos</vt:lpstr>
      <vt:lpstr>JUSTIFICATIVA</vt:lpstr>
      <vt:lpstr>PROJETO DA INTERFACE</vt:lpstr>
      <vt:lpstr>Público alvo</vt:lpstr>
      <vt:lpstr>HISTÓRIAS DE USUÁRIOS </vt:lpstr>
      <vt:lpstr>REQUISITOS funcionais</vt:lpstr>
      <vt:lpstr>REQUISITOS não funcionais</vt:lpstr>
      <vt:lpstr>METODOLOGIA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Guilherme Thiebaut</dc:creator>
  <cp:lastModifiedBy>Lilianne Patrícia Soares Maia</cp:lastModifiedBy>
  <cp:revision>19</cp:revision>
  <dcterms:created xsi:type="dcterms:W3CDTF">2024-09-21T17:48:05Z</dcterms:created>
  <dcterms:modified xsi:type="dcterms:W3CDTF">2024-09-24T13:32:56Z</dcterms:modified>
</cp:coreProperties>
</file>

<file path=docProps/thumbnail.jpeg>
</file>